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6" r:id="rId3"/>
    <p:sldId id="258" r:id="rId4"/>
    <p:sldId id="264" r:id="rId5"/>
    <p:sldId id="265" r:id="rId6"/>
    <p:sldId id="257" r:id="rId7"/>
    <p:sldId id="259" r:id="rId8"/>
    <p:sldId id="260"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FD0AE-09EF-485D-1E49-A572D966925F}" v="59" dt="2025-04-09T22:24:53.100"/>
    <p1510:client id="{62937737-18C0-FF8D-836C-732E7DE93EE5}" v="217" dt="2025-04-11T01:17:17.089"/>
    <p1510:client id="{6E55017E-54D9-863C-CE0D-E016D988D75C}" v="52" dt="2025-04-10T13:46:17.052"/>
    <p1510:client id="{9066BF45-FD61-BDE2-2064-E024C575802F}" v="1457" dt="2025-04-09T14:38:33.3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ar, BMW, vehicle, Mercedes Benz, sports car, BMW M3, BMW E30, coupe, 190e, BMW M3 E30, Convertible, performance car, Sedan, wheel, supercar, land vehicle, automotive design, automotive exterior, automobile make, luxury vehicle, bumper, executive car, sports sedan, bmw 3 series e30, 190E 2 3 16">
            <a:extLst>
              <a:ext uri="{FF2B5EF4-FFF2-40B4-BE49-F238E27FC236}">
                <a16:creationId xmlns:a16="http://schemas.microsoft.com/office/drawing/2014/main" id="{A1811D07-050E-46F2-6AD6-15292A33E8AC}"/>
              </a:ext>
            </a:extLst>
          </p:cNvPr>
          <p:cNvPicPr>
            <a:picLocks noChangeAspect="1"/>
          </p:cNvPicPr>
          <p:nvPr/>
        </p:nvPicPr>
        <p:blipFill>
          <a:blip r:embed="rId2">
            <a:alphaModFix amt="50000"/>
          </a:blip>
          <a:srcRect t="8503" b="1497"/>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Modded Motor Market</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a:bodyPr>
          <a:lstStyle/>
          <a:p>
            <a:r>
              <a:rPr lang="en-US" dirty="0">
                <a:solidFill>
                  <a:srgbClr val="FFFFFF"/>
                </a:solidFill>
                <a:latin typeface="Lato"/>
                <a:ea typeface="Lato"/>
                <a:cs typeface="Lato"/>
              </a:rPr>
              <a:t>A path to German excellence</a:t>
            </a:r>
          </a:p>
        </p:txBody>
      </p:sp>
      <p:sp>
        <p:nvSpPr>
          <p:cNvPr id="5" name="TextBox 4">
            <a:extLst>
              <a:ext uri="{FF2B5EF4-FFF2-40B4-BE49-F238E27FC236}">
                <a16:creationId xmlns:a16="http://schemas.microsoft.com/office/drawing/2014/main" id="{9C8FD84C-CFDD-7A71-EF18-E66D70E2A705}"/>
              </a:ext>
            </a:extLst>
          </p:cNvPr>
          <p:cNvSpPr txBox="1"/>
          <p:nvPr/>
        </p:nvSpPr>
        <p:spPr>
          <a:xfrm>
            <a:off x="2393" y="5358589"/>
            <a:ext cx="4696516"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Lato"/>
                <a:ea typeface="Lato"/>
                <a:cs typeface="Lato"/>
              </a:rPr>
              <a:t>Developers:</a:t>
            </a:r>
            <a:endParaRPr lang="en-US" sz="1600" b="1" dirty="0">
              <a:latin typeface="Aptos" panose="020B0004020202020204"/>
              <a:ea typeface="Lato"/>
              <a:cs typeface="Lato"/>
            </a:endParaRPr>
          </a:p>
          <a:p>
            <a:r>
              <a:rPr lang="en-US" sz="1400" dirty="0">
                <a:latin typeface="Lato"/>
                <a:ea typeface="Lato"/>
                <a:cs typeface="Lato"/>
              </a:rPr>
              <a:t>Ashley Fram</a:t>
            </a:r>
            <a:endParaRPr lang="en-US" sz="1400" dirty="0"/>
          </a:p>
          <a:p>
            <a:r>
              <a:rPr lang="en-US" sz="1400" dirty="0">
                <a:latin typeface="Lato"/>
                <a:ea typeface="Lato"/>
                <a:cs typeface="Lato"/>
              </a:rPr>
              <a:t>Matthew Fulwood-Benbow</a:t>
            </a:r>
          </a:p>
          <a:p>
            <a:r>
              <a:rPr lang="en-US" sz="1400" dirty="0">
                <a:latin typeface="Lato"/>
                <a:ea typeface="Lato"/>
                <a:cs typeface="Lato"/>
              </a:rPr>
              <a:t>Evan </a:t>
            </a:r>
            <a:r>
              <a:rPr lang="en-US" sz="1400" err="1">
                <a:latin typeface="Lato"/>
                <a:ea typeface="Lato"/>
                <a:cs typeface="Lato"/>
              </a:rPr>
              <a:t>Ezeobinwa</a:t>
            </a:r>
            <a:endParaRPr lang="en-US" sz="1400" dirty="0">
              <a:latin typeface="Lato"/>
              <a:ea typeface="Lato"/>
              <a:cs typeface="Lato"/>
            </a:endParaRPr>
          </a:p>
          <a:p>
            <a:r>
              <a:rPr lang="en-US" sz="1400" err="1">
                <a:latin typeface="Lato"/>
                <a:ea typeface="Lato"/>
                <a:cs typeface="Lato"/>
              </a:rPr>
              <a:t>Schilosson</a:t>
            </a:r>
            <a:r>
              <a:rPr lang="en-US" sz="1400" dirty="0">
                <a:latin typeface="Lato"/>
                <a:ea typeface="Lato"/>
                <a:cs typeface="Lato"/>
              </a:rPr>
              <a:t> Chauvet</a:t>
            </a:r>
          </a:p>
          <a:p>
            <a:r>
              <a:rPr lang="en-US" sz="1400" dirty="0">
                <a:latin typeface="Lato"/>
                <a:ea typeface="Lato"/>
                <a:cs typeface="Lato"/>
              </a:rPr>
              <a:t>Khadijah Shamim</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22" name="Rectangle 21">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018471-7E44-C5D9-7028-FE4A4DDC0D97}"/>
              </a:ext>
            </a:extLst>
          </p:cNvPr>
          <p:cNvSpPr>
            <a:spLocks noGrp="1"/>
          </p:cNvSpPr>
          <p:nvPr>
            <p:ph type="title"/>
          </p:nvPr>
        </p:nvSpPr>
        <p:spPr>
          <a:xfrm>
            <a:off x="6816432" y="762001"/>
            <a:ext cx="4554680" cy="1708243"/>
          </a:xfrm>
        </p:spPr>
        <p:txBody>
          <a:bodyPr anchor="ctr">
            <a:normAutofit/>
          </a:bodyPr>
          <a:lstStyle/>
          <a:p>
            <a:r>
              <a:rPr lang="en-US" sz="4000"/>
              <a:t>Lessons learned</a:t>
            </a:r>
          </a:p>
        </p:txBody>
      </p:sp>
      <p:pic>
        <p:nvPicPr>
          <p:cNvPr id="4" name="Picture 3" descr="A screenshot of a login form&#10;&#10;AI-generated content may be incorrect.">
            <a:extLst>
              <a:ext uri="{FF2B5EF4-FFF2-40B4-BE49-F238E27FC236}">
                <a16:creationId xmlns:a16="http://schemas.microsoft.com/office/drawing/2014/main" id="{1035210C-D23C-9DC3-5ED4-8DF2315BE051}"/>
              </a:ext>
            </a:extLst>
          </p:cNvPr>
          <p:cNvPicPr>
            <a:picLocks noChangeAspect="1"/>
          </p:cNvPicPr>
          <p:nvPr/>
        </p:nvPicPr>
        <p:blipFill>
          <a:blip r:embed="rId2"/>
          <a:stretch>
            <a:fillRect/>
          </a:stretch>
        </p:blipFill>
        <p:spPr>
          <a:xfrm>
            <a:off x="795226" y="701389"/>
            <a:ext cx="4473285" cy="5455226"/>
          </a:xfrm>
          <a:prstGeom prst="rect">
            <a:avLst/>
          </a:prstGeom>
        </p:spPr>
      </p:pic>
      <p:sp>
        <p:nvSpPr>
          <p:cNvPr id="3" name="Content Placeholder 2">
            <a:extLst>
              <a:ext uri="{FF2B5EF4-FFF2-40B4-BE49-F238E27FC236}">
                <a16:creationId xmlns:a16="http://schemas.microsoft.com/office/drawing/2014/main" id="{46E8249D-D712-2988-E0ED-3509D79AE3EA}"/>
              </a:ext>
            </a:extLst>
          </p:cNvPr>
          <p:cNvSpPr>
            <a:spLocks noGrp="1"/>
          </p:cNvSpPr>
          <p:nvPr>
            <p:ph idx="1"/>
          </p:nvPr>
        </p:nvSpPr>
        <p:spPr>
          <a:xfrm>
            <a:off x="6816432" y="2470244"/>
            <a:ext cx="4554680" cy="3769835"/>
          </a:xfrm>
        </p:spPr>
        <p:txBody>
          <a:bodyPr vert="horz" lIns="91440" tIns="45720" rIns="91440" bIns="45720" rtlCol="0" anchor="ctr">
            <a:normAutofit/>
          </a:bodyPr>
          <a:lstStyle/>
          <a:p>
            <a:r>
              <a:rPr lang="en-US" sz="2000" dirty="0">
                <a:latin typeface="Lato"/>
                <a:ea typeface="Lato"/>
                <a:cs typeface="Lato"/>
              </a:rPr>
              <a:t>Switching from SQL to SQLite3 simplified deployment, proving that adaptability is critical.</a:t>
            </a:r>
          </a:p>
          <a:p>
            <a:r>
              <a:rPr lang="en-US" sz="2000" dirty="0">
                <a:latin typeface="Lato"/>
                <a:ea typeface="Lato"/>
                <a:cs typeface="Lato"/>
              </a:rPr>
              <a:t>Git mitigated </a:t>
            </a:r>
            <a:r>
              <a:rPr lang="en-US" sz="2000" dirty="0" err="1">
                <a:latin typeface="Lato"/>
                <a:ea typeface="Lato"/>
                <a:cs typeface="Lato"/>
              </a:rPr>
              <a:t>Replit’s</a:t>
            </a:r>
            <a:r>
              <a:rPr lang="en-US" sz="2000" dirty="0">
                <a:latin typeface="Lato"/>
                <a:ea typeface="Lato"/>
                <a:cs typeface="Lato"/>
              </a:rPr>
              <a:t> collaboration flaws but required discipline to avoid merge issues.</a:t>
            </a:r>
          </a:p>
          <a:p>
            <a:r>
              <a:rPr lang="en-US" sz="2000" dirty="0">
                <a:latin typeface="Lato"/>
                <a:ea typeface="Lato"/>
                <a:cs typeface="Lato"/>
              </a:rPr>
              <a:t>Polishing core features (APIs, listings, auth) mattered more than auxiliary ideas (e.g., car of the day).</a:t>
            </a:r>
          </a:p>
          <a:p>
            <a:endParaRPr lang="en-US" sz="2000"/>
          </a:p>
        </p:txBody>
      </p:sp>
    </p:spTree>
    <p:extLst>
      <p:ext uri="{BB962C8B-B14F-4D97-AF65-F5344CB8AC3E}">
        <p14:creationId xmlns:p14="http://schemas.microsoft.com/office/powerpoint/2010/main" val="3217087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4A8401-AF55-12F3-384A-46A9C381D26D}"/>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Team Members and Roles</a:t>
            </a:r>
          </a:p>
        </p:txBody>
      </p:sp>
      <p:sp>
        <p:nvSpPr>
          <p:cNvPr id="3" name="Content Placeholder 2">
            <a:extLst>
              <a:ext uri="{FF2B5EF4-FFF2-40B4-BE49-F238E27FC236}">
                <a16:creationId xmlns:a16="http://schemas.microsoft.com/office/drawing/2014/main" id="{25FB0470-53E3-901D-4118-2ED7BF865AA8}"/>
              </a:ext>
            </a:extLst>
          </p:cNvPr>
          <p:cNvSpPr>
            <a:spLocks noGrp="1"/>
          </p:cNvSpPr>
          <p:nvPr>
            <p:ph idx="1"/>
          </p:nvPr>
        </p:nvSpPr>
        <p:spPr>
          <a:xfrm>
            <a:off x="4380855" y="1412489"/>
            <a:ext cx="3427283" cy="4363844"/>
          </a:xfrm>
        </p:spPr>
        <p:txBody>
          <a:bodyPr vert="horz" lIns="91440" tIns="45720" rIns="91440" bIns="45720" rtlCol="0" anchor="t">
            <a:normAutofit/>
          </a:bodyPr>
          <a:lstStyle/>
          <a:p>
            <a:pPr marL="0" indent="0">
              <a:buNone/>
            </a:pPr>
            <a:r>
              <a:rPr lang="en-US" sz="1700" b="1" dirty="0">
                <a:latin typeface="Lato"/>
                <a:ea typeface="Lato"/>
                <a:cs typeface="Lato"/>
              </a:rPr>
              <a:t>Ashley Fram: </a:t>
            </a:r>
            <a:r>
              <a:rPr lang="en-US" sz="1700" dirty="0">
                <a:latin typeface="Lato"/>
                <a:ea typeface="Lato"/>
                <a:cs typeface="Lato"/>
              </a:rPr>
              <a:t>APIs, Script, and Database </a:t>
            </a:r>
          </a:p>
          <a:p>
            <a:pPr marL="0" indent="0">
              <a:buNone/>
            </a:pPr>
            <a:endParaRPr lang="en-US" sz="1700" b="1" dirty="0">
              <a:latin typeface="Lato"/>
              <a:ea typeface="Lato"/>
              <a:cs typeface="Lato"/>
            </a:endParaRPr>
          </a:p>
          <a:p>
            <a:pPr marL="0" indent="0">
              <a:buNone/>
            </a:pPr>
            <a:r>
              <a:rPr lang="en-US" sz="1700" b="1" dirty="0">
                <a:latin typeface="Lato"/>
                <a:ea typeface="Lato"/>
                <a:cs typeface="Lato"/>
              </a:rPr>
              <a:t>Matthew Fulwood-Benbow: </a:t>
            </a:r>
            <a:r>
              <a:rPr lang="en-US" sz="1700" dirty="0">
                <a:latin typeface="Lato"/>
                <a:ea typeface="Lato"/>
                <a:cs typeface="Lato"/>
              </a:rPr>
              <a:t>JavaScript</a:t>
            </a:r>
          </a:p>
          <a:p>
            <a:pPr marL="0" indent="0">
              <a:buNone/>
            </a:pPr>
            <a:endParaRPr lang="en-US" sz="1700" b="1" dirty="0">
              <a:latin typeface="Lato"/>
              <a:ea typeface="Lato"/>
              <a:cs typeface="Lato"/>
            </a:endParaRPr>
          </a:p>
          <a:p>
            <a:pPr marL="0" indent="0">
              <a:buNone/>
            </a:pPr>
            <a:r>
              <a:rPr lang="en-US" sz="1700" b="1" dirty="0">
                <a:latin typeface="Lato"/>
                <a:ea typeface="Lato"/>
                <a:cs typeface="Lato"/>
              </a:rPr>
              <a:t>Evan </a:t>
            </a:r>
            <a:r>
              <a:rPr lang="en-US" sz="1700" b="1" err="1">
                <a:latin typeface="Lato"/>
                <a:ea typeface="Lato"/>
                <a:cs typeface="Lato"/>
              </a:rPr>
              <a:t>Ezeobinwa</a:t>
            </a:r>
            <a:r>
              <a:rPr lang="en-US" sz="1700" b="1" dirty="0">
                <a:latin typeface="Lato"/>
                <a:ea typeface="Lato"/>
                <a:cs typeface="Lato"/>
              </a:rPr>
              <a:t>: </a:t>
            </a:r>
            <a:r>
              <a:rPr lang="en-US" sz="1700" dirty="0">
                <a:latin typeface="Lato"/>
                <a:ea typeface="Lato"/>
                <a:cs typeface="Lato"/>
              </a:rPr>
              <a:t>HTML/CSS</a:t>
            </a:r>
          </a:p>
          <a:p>
            <a:pPr marL="0" indent="0">
              <a:buNone/>
            </a:pPr>
            <a:endParaRPr lang="en-US" sz="1700" b="1" dirty="0">
              <a:latin typeface="Lato"/>
              <a:ea typeface="Lato"/>
              <a:cs typeface="Lato"/>
            </a:endParaRPr>
          </a:p>
          <a:p>
            <a:pPr marL="0" indent="0">
              <a:buNone/>
            </a:pPr>
            <a:r>
              <a:rPr lang="en-US" sz="1700" b="1" err="1">
                <a:latin typeface="Lato"/>
                <a:ea typeface="Lato"/>
                <a:cs typeface="Lato"/>
              </a:rPr>
              <a:t>Schilosson</a:t>
            </a:r>
            <a:r>
              <a:rPr lang="en-US" sz="1700" b="1" dirty="0">
                <a:latin typeface="Lato"/>
                <a:ea typeface="Lato"/>
                <a:cs typeface="Lato"/>
              </a:rPr>
              <a:t> Chauvet: </a:t>
            </a:r>
            <a:r>
              <a:rPr lang="en-US" sz="1700" dirty="0">
                <a:latin typeface="Lato"/>
                <a:ea typeface="Lato"/>
                <a:cs typeface="Lato"/>
              </a:rPr>
              <a:t>JavaScript</a:t>
            </a:r>
          </a:p>
          <a:p>
            <a:pPr marL="0" indent="0">
              <a:buNone/>
            </a:pPr>
            <a:endParaRPr lang="en-US" sz="1700" b="1" dirty="0">
              <a:latin typeface="Lato"/>
              <a:ea typeface="Lato"/>
              <a:cs typeface="Lato"/>
            </a:endParaRPr>
          </a:p>
          <a:p>
            <a:pPr marL="0" indent="0">
              <a:buNone/>
            </a:pPr>
            <a:r>
              <a:rPr lang="en-US" sz="1700" b="1" dirty="0">
                <a:latin typeface="Lato"/>
                <a:ea typeface="Lato"/>
                <a:cs typeface="Lato"/>
              </a:rPr>
              <a:t>Khadijah Shamim: </a:t>
            </a:r>
            <a:r>
              <a:rPr lang="en-US" sz="1700" dirty="0">
                <a:latin typeface="Lato"/>
                <a:ea typeface="Lato"/>
                <a:cs typeface="Lato"/>
              </a:rPr>
              <a:t>HTML/CSS</a:t>
            </a:r>
          </a:p>
          <a:p>
            <a:pPr marL="0"/>
            <a:endParaRPr lang="en-US" sz="1700" dirty="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DEDCFAA-A92C-A7A4-D998-CF80BF7F177F}"/>
              </a:ext>
            </a:extLst>
          </p:cNvPr>
          <p:cNvSpPr txBox="1"/>
          <p:nvPr/>
        </p:nvSpPr>
        <p:spPr>
          <a:xfrm>
            <a:off x="8451604" y="1412489"/>
            <a:ext cx="3197701" cy="43638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b="1" dirty="0">
                <a:latin typeface="Lato"/>
                <a:ea typeface="Lato"/>
                <a:cs typeface="Lato"/>
              </a:rPr>
              <a:t>Disclosure: </a:t>
            </a:r>
            <a:r>
              <a:rPr lang="en-US" dirty="0">
                <a:latin typeface="Lato"/>
                <a:ea typeface="Lato"/>
                <a:cs typeface="Lato"/>
              </a:rPr>
              <a:t>We all worked on a bit of everything, though we did have assigned roles (see left), it was easier for us to each do as much as we could within each category to complete the project.</a:t>
            </a:r>
          </a:p>
          <a:p>
            <a:pPr>
              <a:lnSpc>
                <a:spcPct val="90000"/>
              </a:lnSpc>
              <a:spcAft>
                <a:spcPts val="600"/>
              </a:spcAft>
            </a:pPr>
            <a:endParaRPr lang="en-US" sz="2000" dirty="0">
              <a:latin typeface="Lato"/>
              <a:ea typeface="Lato"/>
              <a:cs typeface="Lato"/>
            </a:endParaRPr>
          </a:p>
          <a:p>
            <a:r>
              <a:rPr lang="en-US" sz="1700" dirty="0">
                <a:latin typeface="Lato"/>
                <a:ea typeface="Lato"/>
                <a:cs typeface="Lato"/>
              </a:rPr>
              <a:t>We all did the PowerPoint Presentation and Final Write-Up</a:t>
            </a:r>
          </a:p>
          <a:p>
            <a:pPr>
              <a:lnSpc>
                <a:spcPct val="90000"/>
              </a:lnSpc>
              <a:spcAft>
                <a:spcPts val="600"/>
              </a:spcAft>
            </a:pPr>
            <a:endParaRPr lang="en-US" sz="2000" dirty="0"/>
          </a:p>
        </p:txBody>
      </p:sp>
    </p:spTree>
    <p:extLst>
      <p:ext uri="{BB962C8B-B14F-4D97-AF65-F5344CB8AC3E}">
        <p14:creationId xmlns:p14="http://schemas.microsoft.com/office/powerpoint/2010/main" val="3329103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F0BE-E21A-C4D9-1F23-B19DCA06052B}"/>
              </a:ext>
            </a:extLst>
          </p:cNvPr>
          <p:cNvSpPr>
            <a:spLocks noGrp="1"/>
          </p:cNvSpPr>
          <p:nvPr>
            <p:ph type="title"/>
          </p:nvPr>
        </p:nvSpPr>
        <p:spPr>
          <a:xfrm>
            <a:off x="481013" y="3752849"/>
            <a:ext cx="3290887" cy="2452687"/>
          </a:xfrm>
        </p:spPr>
        <p:txBody>
          <a:bodyPr anchor="ctr">
            <a:normAutofit/>
          </a:bodyPr>
          <a:lstStyle/>
          <a:p>
            <a:r>
              <a:rPr lang="en-US" sz="3600" dirty="0"/>
              <a:t>What is our Project?</a:t>
            </a:r>
          </a:p>
        </p:txBody>
      </p:sp>
      <p:pic>
        <p:nvPicPr>
          <p:cNvPr id="4" name="Picture 3" descr="A screenshot of a car&#10;&#10;AI-generated content may be incorrect.">
            <a:extLst>
              <a:ext uri="{FF2B5EF4-FFF2-40B4-BE49-F238E27FC236}">
                <a16:creationId xmlns:a16="http://schemas.microsoft.com/office/drawing/2014/main" id="{2A262023-4E27-3E0E-EA65-0C6C066EB61C}"/>
              </a:ext>
            </a:extLst>
          </p:cNvPr>
          <p:cNvPicPr>
            <a:picLocks noChangeAspect="1"/>
          </p:cNvPicPr>
          <p:nvPr/>
        </p:nvPicPr>
        <p:blipFill>
          <a:blip r:embed="rId2"/>
          <a:srcRect t="11350" b="2491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C81FFC4B-B8D1-479B-B831-0835099D6DB7}"/>
              </a:ext>
            </a:extLst>
          </p:cNvPr>
          <p:cNvSpPr>
            <a:spLocks noGrp="1"/>
          </p:cNvSpPr>
          <p:nvPr>
            <p:ph idx="1"/>
          </p:nvPr>
        </p:nvSpPr>
        <p:spPr>
          <a:xfrm>
            <a:off x="4223982" y="3752850"/>
            <a:ext cx="7485413" cy="2452687"/>
          </a:xfrm>
        </p:spPr>
        <p:txBody>
          <a:bodyPr vert="horz" lIns="91440" tIns="45720" rIns="91440" bIns="45720" rtlCol="0" anchor="ctr">
            <a:normAutofit/>
          </a:bodyPr>
          <a:lstStyle/>
          <a:p>
            <a:r>
              <a:rPr lang="en-US" sz="1700" dirty="0">
                <a:latin typeface="Lato"/>
                <a:ea typeface="Lato"/>
                <a:cs typeface="Lato"/>
              </a:rPr>
              <a:t>Our project is an online marketplace specifically tailored for buying and selling German modded cars</a:t>
            </a:r>
            <a:endParaRPr lang="en-US" sz="1700" dirty="0"/>
          </a:p>
          <a:p>
            <a:r>
              <a:rPr lang="en-US" sz="1700" dirty="0">
                <a:latin typeface="Lato"/>
                <a:ea typeface="Lato"/>
                <a:cs typeface="Lato"/>
              </a:rPr>
              <a:t>Our website was inspired by platforms like Autotrader and Facebook Marketplace but with a niche focus on enthusiast-owned German vehicles. </a:t>
            </a:r>
            <a:endParaRPr lang="en-US" sz="1700" dirty="0">
              <a:latin typeface="Aptos" panose="020B0004020202020204"/>
              <a:ea typeface="Lato"/>
              <a:cs typeface="Lato"/>
            </a:endParaRPr>
          </a:p>
          <a:p>
            <a:r>
              <a:rPr lang="en-US" sz="1700" dirty="0">
                <a:latin typeface="Lato"/>
                <a:ea typeface="Lato"/>
                <a:cs typeface="Lato"/>
              </a:rPr>
              <a:t>The domain revolves around the automotive market, particularly modified German models such as BMW, Mercedes, Audi, Volkswagen, and Porsche, which are popular among car enthusiasts for their performance and customization potential. </a:t>
            </a:r>
          </a:p>
        </p:txBody>
      </p:sp>
    </p:spTree>
    <p:extLst>
      <p:ext uri="{BB962C8B-B14F-4D97-AF65-F5344CB8AC3E}">
        <p14:creationId xmlns:p14="http://schemas.microsoft.com/office/powerpoint/2010/main" val="4122522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2D57-732E-9D85-8835-2873D13994EF}"/>
              </a:ext>
            </a:extLst>
          </p:cNvPr>
          <p:cNvSpPr>
            <a:spLocks noGrp="1"/>
          </p:cNvSpPr>
          <p:nvPr>
            <p:ph type="title"/>
          </p:nvPr>
        </p:nvSpPr>
        <p:spPr>
          <a:xfrm>
            <a:off x="481013" y="3752849"/>
            <a:ext cx="3290887" cy="2452687"/>
          </a:xfrm>
        </p:spPr>
        <p:txBody>
          <a:bodyPr anchor="ctr">
            <a:normAutofit/>
          </a:bodyPr>
          <a:lstStyle/>
          <a:p>
            <a:r>
              <a:rPr lang="en-US" sz="3600" dirty="0"/>
              <a:t>Why Did We Choose This?</a:t>
            </a:r>
          </a:p>
        </p:txBody>
      </p:sp>
      <p:pic>
        <p:nvPicPr>
          <p:cNvPr id="4" name="Picture 3">
            <a:extLst>
              <a:ext uri="{FF2B5EF4-FFF2-40B4-BE49-F238E27FC236}">
                <a16:creationId xmlns:a16="http://schemas.microsoft.com/office/drawing/2014/main" id="{DBE4B7CB-26F5-98CB-CA75-C86D00F898E7}"/>
              </a:ext>
            </a:extLst>
          </p:cNvPr>
          <p:cNvPicPr>
            <a:picLocks noChangeAspect="1"/>
          </p:cNvPicPr>
          <p:nvPr/>
        </p:nvPicPr>
        <p:blipFill>
          <a:blip r:embed="rId2"/>
          <a:srcRect t="9991" b="4668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2799AFB5-B057-5610-A27C-55490A9453DB}"/>
              </a:ext>
            </a:extLst>
          </p:cNvPr>
          <p:cNvSpPr>
            <a:spLocks noGrp="1"/>
          </p:cNvSpPr>
          <p:nvPr>
            <p:ph idx="1"/>
          </p:nvPr>
        </p:nvSpPr>
        <p:spPr>
          <a:xfrm>
            <a:off x="4223982" y="3752850"/>
            <a:ext cx="7485413" cy="2452687"/>
          </a:xfrm>
        </p:spPr>
        <p:txBody>
          <a:bodyPr vert="horz" lIns="91440" tIns="45720" rIns="91440" bIns="45720" rtlCol="0" anchor="ctr">
            <a:normAutofit/>
          </a:bodyPr>
          <a:lstStyle/>
          <a:p>
            <a:r>
              <a:rPr lang="en-US" sz="1400" dirty="0">
                <a:latin typeface="Lato"/>
                <a:ea typeface="+mn-lt"/>
                <a:cs typeface="+mn-lt"/>
              </a:rPr>
              <a:t>All of us have an appreciation of cars and automobile culture, which is what drew us to this domain</a:t>
            </a:r>
            <a:endParaRPr lang="en-US" sz="1400" dirty="0">
              <a:latin typeface="Lato"/>
              <a:ea typeface="Lato"/>
              <a:cs typeface="Lato"/>
            </a:endParaRPr>
          </a:p>
          <a:p>
            <a:r>
              <a:rPr lang="en-US" sz="1400" dirty="0">
                <a:latin typeface="Lato"/>
                <a:ea typeface="+mn-lt"/>
                <a:cs typeface="+mn-lt"/>
              </a:rPr>
              <a:t>We find it fascinating how these cars can be customized with tuning and aftermarket components.</a:t>
            </a:r>
            <a:endParaRPr lang="en-US" sz="1400">
              <a:latin typeface="Lato"/>
              <a:ea typeface="+mn-lt"/>
              <a:cs typeface="+mn-lt"/>
            </a:endParaRPr>
          </a:p>
          <a:p>
            <a:r>
              <a:rPr lang="en-US" sz="1400" dirty="0">
                <a:latin typeface="Lato"/>
                <a:ea typeface="+mn-lt"/>
                <a:cs typeface="+mn-lt"/>
              </a:rPr>
              <a:t>Our original plan was to create a marketplace for all car brands, which we very quickly deemed as way too much data for this project, so we all concluded to focus on German engineering.</a:t>
            </a:r>
            <a:endParaRPr lang="en-US" sz="1400">
              <a:latin typeface="Lato"/>
              <a:ea typeface="+mn-lt"/>
              <a:cs typeface="+mn-lt"/>
            </a:endParaRPr>
          </a:p>
          <a:p>
            <a:r>
              <a:rPr lang="en-US" sz="1400" dirty="0">
                <a:latin typeface="Lato"/>
                <a:ea typeface="+mn-lt"/>
                <a:cs typeface="+mn-lt"/>
              </a:rPr>
              <a:t>To facilitate the purchasing and selling of modified automobiles, we developed a specialized platform that would allow individuals to quickly find well-documented builds while establishing a community around common automotive interests.</a:t>
            </a:r>
            <a:endParaRPr lang="en-US" sz="1400" dirty="0">
              <a:latin typeface="Lato"/>
            </a:endParaRPr>
          </a:p>
        </p:txBody>
      </p:sp>
    </p:spTree>
    <p:extLst>
      <p:ext uri="{BB962C8B-B14F-4D97-AF65-F5344CB8AC3E}">
        <p14:creationId xmlns:p14="http://schemas.microsoft.com/office/powerpoint/2010/main" val="586673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58254" y="-358254"/>
            <a:ext cx="6858000" cy="7574507"/>
          </a:xfrm>
          <a:prstGeom prst="rect">
            <a:avLst/>
          </a:prstGeom>
          <a:ln>
            <a:noFill/>
          </a:ln>
          <a:effectLst>
            <a:outerShdw blurRad="304800" dist="3175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28FF2A-9C20-3302-7E4C-83B11E1C0F46}"/>
              </a:ext>
            </a:extLst>
          </p:cNvPr>
          <p:cNvSpPr>
            <a:spLocks noGrp="1"/>
          </p:cNvSpPr>
          <p:nvPr>
            <p:ph type="title"/>
          </p:nvPr>
        </p:nvSpPr>
        <p:spPr>
          <a:xfrm>
            <a:off x="758952" y="4853796"/>
            <a:ext cx="6032738" cy="1288211"/>
          </a:xfrm>
        </p:spPr>
        <p:txBody>
          <a:bodyPr anchor="b">
            <a:normAutofit/>
          </a:bodyPr>
          <a:lstStyle/>
          <a:p>
            <a:r>
              <a:rPr lang="en-US" sz="4000"/>
              <a:t>Software used</a:t>
            </a:r>
          </a:p>
        </p:txBody>
      </p:sp>
      <p:pic>
        <p:nvPicPr>
          <p:cNvPr id="4" name="Picture 3" descr="A screenshot of a car&#10;&#10;AI-generated content may be incorrect.">
            <a:extLst>
              <a:ext uri="{FF2B5EF4-FFF2-40B4-BE49-F238E27FC236}">
                <a16:creationId xmlns:a16="http://schemas.microsoft.com/office/drawing/2014/main" id="{0C939DA9-F172-6631-6ABD-C96CB130599E}"/>
              </a:ext>
            </a:extLst>
          </p:cNvPr>
          <p:cNvPicPr>
            <a:picLocks noChangeAspect="1"/>
          </p:cNvPicPr>
          <p:nvPr/>
        </p:nvPicPr>
        <p:blipFill>
          <a:blip r:embed="rId2"/>
          <a:stretch>
            <a:fillRect/>
          </a:stretch>
        </p:blipFill>
        <p:spPr>
          <a:xfrm>
            <a:off x="724620" y="1028731"/>
            <a:ext cx="6032738" cy="2880632"/>
          </a:xfrm>
          <a:prstGeom prst="rect">
            <a:avLst/>
          </a:prstGeom>
        </p:spPr>
      </p:pic>
      <p:sp>
        <p:nvSpPr>
          <p:cNvPr id="3" name="Content Placeholder 2">
            <a:extLst>
              <a:ext uri="{FF2B5EF4-FFF2-40B4-BE49-F238E27FC236}">
                <a16:creationId xmlns:a16="http://schemas.microsoft.com/office/drawing/2014/main" id="{28F109A7-35DC-ADEA-6146-43440940ED7B}"/>
              </a:ext>
            </a:extLst>
          </p:cNvPr>
          <p:cNvSpPr>
            <a:spLocks noGrp="1"/>
          </p:cNvSpPr>
          <p:nvPr>
            <p:ph idx="1"/>
          </p:nvPr>
        </p:nvSpPr>
        <p:spPr>
          <a:xfrm>
            <a:off x="8266006" y="743803"/>
            <a:ext cx="3304272" cy="5474173"/>
          </a:xfrm>
        </p:spPr>
        <p:txBody>
          <a:bodyPr vert="horz" lIns="91440" tIns="45720" rIns="91440" bIns="45720" rtlCol="0" anchor="ctr">
            <a:normAutofit/>
          </a:bodyPr>
          <a:lstStyle/>
          <a:p>
            <a:pPr marL="0" indent="0">
              <a:buNone/>
            </a:pPr>
            <a:r>
              <a:rPr lang="en-US" sz="1300" b="1">
                <a:latin typeface="Lato"/>
                <a:ea typeface="Lato"/>
                <a:cs typeface="Lato"/>
              </a:rPr>
              <a:t>Frontend:</a:t>
            </a:r>
          </a:p>
          <a:p>
            <a:r>
              <a:rPr lang="en-US" sz="1300">
                <a:latin typeface="Lato"/>
                <a:ea typeface="Lato"/>
                <a:cs typeface="Lato"/>
              </a:rPr>
              <a:t>HTML/CSS/JavaScript – Core structure, styling, and interactivity.</a:t>
            </a:r>
          </a:p>
          <a:p>
            <a:r>
              <a:rPr lang="en-US" sz="1300">
                <a:latin typeface="Lato"/>
                <a:ea typeface="Lato"/>
                <a:cs typeface="Lato"/>
              </a:rPr>
              <a:t>Replit IDE – Used for rapid development, testing, and deployment.</a:t>
            </a:r>
          </a:p>
          <a:p>
            <a:pPr marL="0" indent="0">
              <a:buNone/>
            </a:pPr>
            <a:r>
              <a:rPr lang="en-US" sz="1300" b="1">
                <a:latin typeface="Lato"/>
                <a:ea typeface="Lato"/>
                <a:cs typeface="Lato"/>
              </a:rPr>
              <a:t>Backend:</a:t>
            </a:r>
          </a:p>
          <a:p>
            <a:r>
              <a:rPr lang="en-US" sz="1300">
                <a:latin typeface="Lato"/>
                <a:ea typeface="Lato"/>
                <a:cs typeface="Lato"/>
              </a:rPr>
              <a:t>Node.js (with Express.js) – Handled server logic, API routing, and authentication.</a:t>
            </a:r>
          </a:p>
          <a:p>
            <a:pPr marL="0" indent="0">
              <a:buNone/>
            </a:pPr>
            <a:r>
              <a:rPr lang="en-US" sz="1300" b="1">
                <a:latin typeface="Lato"/>
                <a:ea typeface="Lato"/>
                <a:cs typeface="Lato"/>
              </a:rPr>
              <a:t>Database:</a:t>
            </a:r>
          </a:p>
          <a:p>
            <a:pPr marL="285750" indent="-285750"/>
            <a:r>
              <a:rPr lang="en-US" sz="1300">
                <a:latin typeface="Lato"/>
                <a:ea typeface="Lato"/>
                <a:cs typeface="Lato"/>
              </a:rPr>
              <a:t>SQLite3 – Lightweight relational database for storing user accounts, car listings, and modification details.</a:t>
            </a:r>
          </a:p>
          <a:p>
            <a:pPr marL="0" indent="0">
              <a:buNone/>
            </a:pPr>
            <a:r>
              <a:rPr lang="en-US" sz="1300" b="1">
                <a:latin typeface="Lato"/>
                <a:ea typeface="Lato"/>
                <a:cs typeface="Lato"/>
              </a:rPr>
              <a:t>Authentication:</a:t>
            </a:r>
          </a:p>
          <a:p>
            <a:r>
              <a:rPr lang="en-US" sz="1300">
                <a:latin typeface="Lato"/>
                <a:ea typeface="Lato"/>
                <a:cs typeface="Lato"/>
              </a:rPr>
              <a:t>OAuth (Google login) – Optional social login for streamlined sign-ups.</a:t>
            </a:r>
          </a:p>
          <a:p>
            <a:pPr marL="0" indent="0">
              <a:buNone/>
            </a:pPr>
            <a:r>
              <a:rPr lang="en-US" sz="1300" b="1">
                <a:latin typeface="Lato"/>
                <a:ea typeface="Lato"/>
                <a:cs typeface="Lato"/>
              </a:rPr>
              <a:t>External APIs:</a:t>
            </a:r>
          </a:p>
          <a:p>
            <a:r>
              <a:rPr lang="en-US" sz="1300">
                <a:latin typeface="Lato"/>
                <a:ea typeface="Lato"/>
                <a:cs typeface="Lato"/>
              </a:rPr>
              <a:t>NHTSA (National Highway Traffic Safety Administration) Recall API – Integrated to display recall alerts on car listings, improving buyer awareness.</a:t>
            </a:r>
            <a:endParaRPr lang="en-US" sz="1300">
              <a:latin typeface="Lato"/>
            </a:endParaRPr>
          </a:p>
        </p:txBody>
      </p:sp>
    </p:spTree>
    <p:extLst>
      <p:ext uri="{BB962C8B-B14F-4D97-AF65-F5344CB8AC3E}">
        <p14:creationId xmlns:p14="http://schemas.microsoft.com/office/powerpoint/2010/main" val="455819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 name="Rectangle 135">
            <a:extLst>
              <a:ext uri="{FF2B5EF4-FFF2-40B4-BE49-F238E27FC236}">
                <a16:creationId xmlns:a16="http://schemas.microsoft.com/office/drawing/2014/main" id="{32C142FD-F3EC-F2A7-A6B4-4CD7F4989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410197" cy="6857999"/>
          </a:xfrm>
          <a:prstGeom prst="rect">
            <a:avLst/>
          </a:prstGeom>
          <a:ln>
            <a:noFill/>
          </a:ln>
          <a:effectLst>
            <a:outerShdw blurRad="317500" dist="241300" dir="204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16B8BA-4F15-5A38-14E8-A74F011A8836}"/>
              </a:ext>
            </a:extLst>
          </p:cNvPr>
          <p:cNvSpPr>
            <a:spLocks noGrp="1"/>
          </p:cNvSpPr>
          <p:nvPr>
            <p:ph type="title"/>
          </p:nvPr>
        </p:nvSpPr>
        <p:spPr>
          <a:xfrm>
            <a:off x="762001" y="4345832"/>
            <a:ext cx="3989961" cy="1704160"/>
          </a:xfrm>
        </p:spPr>
        <p:txBody>
          <a:bodyPr anchor="b">
            <a:normAutofit/>
          </a:bodyPr>
          <a:lstStyle/>
          <a:p>
            <a:r>
              <a:rPr lang="en-US" sz="4000" dirty="0"/>
              <a:t>Our Initial Goals VS. Results</a:t>
            </a:r>
          </a:p>
        </p:txBody>
      </p:sp>
      <p:pic>
        <p:nvPicPr>
          <p:cNvPr id="7" name="Picture 6" descr="A screenshot of a car registration form&#10;&#10;AI-generated content may be incorrect.">
            <a:extLst>
              <a:ext uri="{FF2B5EF4-FFF2-40B4-BE49-F238E27FC236}">
                <a16:creationId xmlns:a16="http://schemas.microsoft.com/office/drawing/2014/main" id="{3247CD29-B004-F20A-F504-FBE5D09A1E39}"/>
              </a:ext>
            </a:extLst>
          </p:cNvPr>
          <p:cNvPicPr>
            <a:picLocks noChangeAspect="1"/>
          </p:cNvPicPr>
          <p:nvPr/>
        </p:nvPicPr>
        <p:blipFill>
          <a:blip r:embed="rId2"/>
          <a:srcRect l="17010" r="18299" b="-298"/>
          <a:stretch/>
        </p:blipFill>
        <p:spPr>
          <a:xfrm>
            <a:off x="107818" y="407564"/>
            <a:ext cx="2431054" cy="1811456"/>
          </a:xfrm>
          <a:prstGeom prst="rect">
            <a:avLst/>
          </a:prstGeom>
        </p:spPr>
      </p:pic>
      <p:pic>
        <p:nvPicPr>
          <p:cNvPr id="9" name="Picture 8" descr="A screenshot of a car sales&#10;&#10;AI-generated content may be incorrect.">
            <a:extLst>
              <a:ext uri="{FF2B5EF4-FFF2-40B4-BE49-F238E27FC236}">
                <a16:creationId xmlns:a16="http://schemas.microsoft.com/office/drawing/2014/main" id="{7CF28DEB-503D-72B1-9028-7F524558A622}"/>
              </a:ext>
            </a:extLst>
          </p:cNvPr>
          <p:cNvPicPr>
            <a:picLocks noChangeAspect="1"/>
          </p:cNvPicPr>
          <p:nvPr/>
        </p:nvPicPr>
        <p:blipFill>
          <a:blip r:embed="rId3"/>
          <a:srcRect l="24538" r="10656" b="-3"/>
          <a:stretch/>
        </p:blipFill>
        <p:spPr>
          <a:xfrm>
            <a:off x="2775302" y="411420"/>
            <a:ext cx="2477374" cy="1807601"/>
          </a:xfrm>
          <a:prstGeom prst="rect">
            <a:avLst/>
          </a:prstGeom>
        </p:spPr>
      </p:pic>
      <p:pic>
        <p:nvPicPr>
          <p:cNvPr id="12" name="Picture 11" descr="A screenshot of a car&#10;&#10;AI-generated content may be incorrect.">
            <a:extLst>
              <a:ext uri="{FF2B5EF4-FFF2-40B4-BE49-F238E27FC236}">
                <a16:creationId xmlns:a16="http://schemas.microsoft.com/office/drawing/2014/main" id="{390CF0E9-E7F3-2CC5-FB70-8258F3CDC952}"/>
              </a:ext>
            </a:extLst>
          </p:cNvPr>
          <p:cNvPicPr>
            <a:picLocks noChangeAspect="1"/>
          </p:cNvPicPr>
          <p:nvPr/>
        </p:nvPicPr>
        <p:blipFill>
          <a:blip r:embed="rId4"/>
          <a:srcRect l="556" r="34667" b="4"/>
          <a:stretch/>
        </p:blipFill>
        <p:spPr>
          <a:xfrm>
            <a:off x="102628" y="2308841"/>
            <a:ext cx="2433201" cy="1745732"/>
          </a:xfrm>
          <a:prstGeom prst="rect">
            <a:avLst/>
          </a:prstGeom>
        </p:spPr>
      </p:pic>
      <p:pic>
        <p:nvPicPr>
          <p:cNvPr id="13" name="Picture 12" descr="A car with its hood open&#10;&#10;AI-generated content may be incorrect.">
            <a:extLst>
              <a:ext uri="{FF2B5EF4-FFF2-40B4-BE49-F238E27FC236}">
                <a16:creationId xmlns:a16="http://schemas.microsoft.com/office/drawing/2014/main" id="{74B129FC-3BFE-3DB1-F9A9-7709D1DB06C0}"/>
              </a:ext>
            </a:extLst>
          </p:cNvPr>
          <p:cNvPicPr>
            <a:picLocks noChangeAspect="1"/>
          </p:cNvPicPr>
          <p:nvPr/>
        </p:nvPicPr>
        <p:blipFill>
          <a:blip r:embed="rId5"/>
          <a:srcRect r="3" b="2813"/>
          <a:stretch/>
        </p:blipFill>
        <p:spPr>
          <a:xfrm>
            <a:off x="2775301" y="2341972"/>
            <a:ext cx="2477375" cy="1708936"/>
          </a:xfrm>
          <a:prstGeom prst="rect">
            <a:avLst/>
          </a:prstGeom>
        </p:spPr>
      </p:pic>
      <p:sp>
        <p:nvSpPr>
          <p:cNvPr id="3" name="Content Placeholder 2">
            <a:extLst>
              <a:ext uri="{FF2B5EF4-FFF2-40B4-BE49-F238E27FC236}">
                <a16:creationId xmlns:a16="http://schemas.microsoft.com/office/drawing/2014/main" id="{987C3E8B-9501-1BD3-CE43-92B974DC0E15}"/>
              </a:ext>
            </a:extLst>
          </p:cNvPr>
          <p:cNvSpPr>
            <a:spLocks noGrp="1"/>
          </p:cNvSpPr>
          <p:nvPr>
            <p:ph idx="1"/>
          </p:nvPr>
        </p:nvSpPr>
        <p:spPr>
          <a:xfrm>
            <a:off x="6103877" y="691913"/>
            <a:ext cx="5410196" cy="5474173"/>
          </a:xfrm>
        </p:spPr>
        <p:txBody>
          <a:bodyPr vert="horz" lIns="91440" tIns="45720" rIns="91440" bIns="45720" rtlCol="0" anchor="ctr">
            <a:normAutofit lnSpcReduction="10000"/>
          </a:bodyPr>
          <a:lstStyle/>
          <a:p>
            <a:pPr marL="0" indent="0">
              <a:buNone/>
            </a:pPr>
            <a:r>
              <a:rPr lang="en-US" sz="1400" dirty="0">
                <a:latin typeface="Lato"/>
                <a:ea typeface="Lato"/>
                <a:cs typeface="Lato"/>
              </a:rPr>
              <a:t>Our goal was to build a functional, niche marketplace. Unlike generic car-selling platforms, we wanted to create a specialized hub for German modded cars, where enthusiasts could buy, sell, and showcase builds with full transparency. </a:t>
            </a:r>
            <a:endParaRPr lang="en-US" sz="1400" dirty="0"/>
          </a:p>
          <a:p>
            <a:pPr marL="0" indent="0">
              <a:buNone/>
            </a:pPr>
            <a:endParaRPr lang="en-US" sz="1400" dirty="0">
              <a:latin typeface="Lato"/>
              <a:ea typeface="Lato"/>
              <a:cs typeface="Lato"/>
            </a:endParaRPr>
          </a:p>
          <a:p>
            <a:pPr marL="0" indent="0">
              <a:buNone/>
            </a:pPr>
            <a:r>
              <a:rPr lang="en-US" sz="1400" b="1" dirty="0">
                <a:latin typeface="Lato"/>
                <a:ea typeface="Lato"/>
                <a:cs typeface="Lato"/>
              </a:rPr>
              <a:t>Initial Planned Components:</a:t>
            </a:r>
            <a:endParaRPr lang="en-US" sz="1400" b="1" dirty="0"/>
          </a:p>
          <a:p>
            <a:r>
              <a:rPr lang="en-US" sz="1400" dirty="0">
                <a:latin typeface="Lato"/>
                <a:ea typeface="Lato"/>
                <a:cs typeface="Lato"/>
              </a:rPr>
              <a:t>Search filters for brands, models, years, and pricing</a:t>
            </a:r>
          </a:p>
          <a:p>
            <a:r>
              <a:rPr lang="en-US" sz="1400" dirty="0">
                <a:latin typeface="Lato"/>
                <a:ea typeface="Lato"/>
                <a:cs typeface="Lato"/>
              </a:rPr>
              <a:t>A messaging system for sellers and buyers to communicate about listings</a:t>
            </a:r>
          </a:p>
          <a:p>
            <a:r>
              <a:rPr lang="en-US" sz="1400" dirty="0">
                <a:latin typeface="Lato"/>
                <a:ea typeface="Lato"/>
                <a:cs typeface="Lato"/>
              </a:rPr>
              <a:t>User profiles to view more information regarding buyers and sellers.</a:t>
            </a:r>
          </a:p>
          <a:p>
            <a:pPr marL="0" indent="0">
              <a:buNone/>
            </a:pPr>
            <a:r>
              <a:rPr lang="en-US" sz="1400" b="1" dirty="0">
                <a:latin typeface="Lato"/>
                <a:ea typeface="Lato"/>
                <a:cs typeface="Lato"/>
              </a:rPr>
              <a:t>Actual Working Components:</a:t>
            </a:r>
            <a:endParaRPr lang="en-US" sz="1400" b="1" dirty="0"/>
          </a:p>
          <a:p>
            <a:r>
              <a:rPr lang="en-US" sz="1400" dirty="0">
                <a:latin typeface="Lato"/>
                <a:ea typeface="Lato"/>
                <a:cs typeface="Lato"/>
              </a:rPr>
              <a:t>Functional search &amp; filtering based on car make, model, year, and price (e.g., finding only 2006 BMWs) </a:t>
            </a:r>
          </a:p>
          <a:p>
            <a:r>
              <a:rPr lang="en-US" sz="1400" dirty="0">
                <a:latin typeface="Lato"/>
                <a:ea typeface="Lato"/>
                <a:cs typeface="Lato"/>
              </a:rPr>
              <a:t>Sell your modded car form with step-by-step submission with fields for make, model, year, price, mileage, condition, mod type, description section, and photo upload</a:t>
            </a:r>
          </a:p>
          <a:p>
            <a:r>
              <a:rPr lang="en-US" sz="1400" dirty="0">
                <a:latin typeface="Lato"/>
                <a:ea typeface="Lato"/>
                <a:cs typeface="Lato"/>
              </a:rPr>
              <a:t>Car listings displaying everything inputted into the sell your car form along with recall history.</a:t>
            </a:r>
          </a:p>
          <a:p>
            <a:r>
              <a:rPr lang="en-US" sz="1400" dirty="0">
                <a:latin typeface="Lato"/>
                <a:ea typeface="Lato"/>
                <a:cs typeface="Lato"/>
              </a:rPr>
              <a:t>Recall API that finds the listed car and outputs its recall history</a:t>
            </a:r>
          </a:p>
          <a:p>
            <a:r>
              <a:rPr lang="en-US" sz="1400" dirty="0">
                <a:latin typeface="Lato"/>
                <a:ea typeface="Lato"/>
                <a:cs typeface="Lato"/>
              </a:rPr>
              <a:t>Dashboard for logged in users to manage listings, save listings, manage account, and (future remediation) messaging system</a:t>
            </a:r>
          </a:p>
          <a:p>
            <a:endParaRPr lang="en-US" sz="1400">
              <a:latin typeface="Lato"/>
              <a:ea typeface="Lato"/>
              <a:cs typeface="Lato"/>
            </a:endParaRPr>
          </a:p>
          <a:p>
            <a:endParaRPr lang="en-US" sz="1400">
              <a:latin typeface="Aptos" panose="020B0004020202020204"/>
              <a:ea typeface="Lato"/>
              <a:cs typeface="Lato"/>
            </a:endParaRPr>
          </a:p>
        </p:txBody>
      </p:sp>
    </p:spTree>
    <p:extLst>
      <p:ext uri="{BB962C8B-B14F-4D97-AF65-F5344CB8AC3E}">
        <p14:creationId xmlns:p14="http://schemas.microsoft.com/office/powerpoint/2010/main" val="1701832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005C616-6139-47B3-BF77-59176F3C8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49882614-11C4-4368-9534-6EBAC3488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2684274" y="-4610867"/>
            <a:ext cx="7223503" cy="16095236"/>
          </a:xfrm>
          <a:prstGeom prst="rect">
            <a:avLst/>
          </a:prstGeom>
        </p:spPr>
      </p:pic>
      <p:sp>
        <p:nvSpPr>
          <p:cNvPr id="2" name="Title 1">
            <a:extLst>
              <a:ext uri="{FF2B5EF4-FFF2-40B4-BE49-F238E27FC236}">
                <a16:creationId xmlns:a16="http://schemas.microsoft.com/office/drawing/2014/main" id="{888C250E-CCC2-B5E9-E578-1EC81715D3C7}"/>
              </a:ext>
            </a:extLst>
          </p:cNvPr>
          <p:cNvSpPr>
            <a:spLocks noGrp="1"/>
          </p:cNvSpPr>
          <p:nvPr>
            <p:ph type="title"/>
          </p:nvPr>
        </p:nvSpPr>
        <p:spPr>
          <a:xfrm>
            <a:off x="384048" y="3789400"/>
            <a:ext cx="5807575" cy="2264392"/>
          </a:xfrm>
        </p:spPr>
        <p:txBody>
          <a:bodyPr anchor="ctr">
            <a:normAutofit/>
          </a:bodyPr>
          <a:lstStyle/>
          <a:p>
            <a:r>
              <a:rPr lang="en-US" sz="5000" dirty="0"/>
              <a:t>How We Worked Through It</a:t>
            </a:r>
          </a:p>
        </p:txBody>
      </p:sp>
      <p:pic>
        <p:nvPicPr>
          <p:cNvPr id="4" name="Picture 3" descr="A screenshot of a car sales page&#10;&#10;AI-generated content may be incorrect.">
            <a:extLst>
              <a:ext uri="{FF2B5EF4-FFF2-40B4-BE49-F238E27FC236}">
                <a16:creationId xmlns:a16="http://schemas.microsoft.com/office/drawing/2014/main" id="{E52609AB-F01D-F657-6627-AB01B18755D2}"/>
              </a:ext>
            </a:extLst>
          </p:cNvPr>
          <p:cNvPicPr>
            <a:picLocks noChangeAspect="1"/>
          </p:cNvPicPr>
          <p:nvPr/>
        </p:nvPicPr>
        <p:blipFill>
          <a:blip r:embed="rId4"/>
          <a:srcRect l="765" t="34139" b="9366"/>
          <a:stretch/>
        </p:blipFill>
        <p:spPr>
          <a:xfrm>
            <a:off x="0" y="-2"/>
            <a:ext cx="12192000" cy="3331661"/>
          </a:xfrm>
          <a:prstGeom prst="rect">
            <a:avLst/>
          </a:prstGeom>
        </p:spPr>
      </p:pic>
      <p:sp>
        <p:nvSpPr>
          <p:cNvPr id="26" name="Rectangle 25">
            <a:extLst>
              <a:ext uri="{FF2B5EF4-FFF2-40B4-BE49-F238E27FC236}">
                <a16:creationId xmlns:a16="http://schemas.microsoft.com/office/drawing/2014/main" id="{93C59B8F-AEFF-4D3A-BA0E-3C4311198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0D5663-8ED3-34A2-31AC-AC3A0EDDEB97}"/>
              </a:ext>
            </a:extLst>
          </p:cNvPr>
          <p:cNvSpPr>
            <a:spLocks noGrp="1"/>
          </p:cNvSpPr>
          <p:nvPr>
            <p:ph idx="1"/>
          </p:nvPr>
        </p:nvSpPr>
        <p:spPr>
          <a:xfrm>
            <a:off x="5204338" y="3789399"/>
            <a:ext cx="6710294" cy="2890801"/>
          </a:xfrm>
        </p:spPr>
        <p:txBody>
          <a:bodyPr vert="horz" lIns="91440" tIns="45720" rIns="91440" bIns="45720" rtlCol="0" anchor="ctr">
            <a:noAutofit/>
          </a:bodyPr>
          <a:lstStyle/>
          <a:p>
            <a:pPr marL="0" indent="0">
              <a:buNone/>
            </a:pPr>
            <a:r>
              <a:rPr lang="en-US" sz="1200" b="1" dirty="0">
                <a:latin typeface="Lato"/>
                <a:ea typeface="Lato"/>
                <a:cs typeface="Lato"/>
              </a:rPr>
              <a:t>Project Management Insights</a:t>
            </a:r>
            <a:endParaRPr lang="en-US" sz="1200" dirty="0">
              <a:latin typeface="Lato"/>
              <a:ea typeface="Lato"/>
              <a:cs typeface="Lato"/>
            </a:endParaRPr>
          </a:p>
          <a:p>
            <a:r>
              <a:rPr lang="en-US" sz="1200" dirty="0">
                <a:latin typeface="Lato"/>
                <a:ea typeface="Lato"/>
                <a:cs typeface="Lato"/>
              </a:rPr>
              <a:t>The "Car of the Day" feature was abandoned after realizing its complexity, but we implemented something even more beneficial for users anyway, the recall history.</a:t>
            </a:r>
          </a:p>
          <a:p>
            <a:r>
              <a:rPr lang="en-US" sz="1200" dirty="0">
                <a:latin typeface="Lato"/>
                <a:ea typeface="Lato"/>
                <a:cs typeface="Lato"/>
              </a:rPr>
              <a:t>Focusing on </a:t>
            </a:r>
            <a:r>
              <a:rPr lang="en-US" sz="1200" b="1" dirty="0">
                <a:latin typeface="Lato"/>
                <a:ea typeface="Lato"/>
                <a:cs typeface="Lato"/>
              </a:rPr>
              <a:t>core features</a:t>
            </a:r>
            <a:r>
              <a:rPr lang="en-US" sz="1200" dirty="0">
                <a:latin typeface="Lato"/>
                <a:ea typeface="Lato"/>
                <a:cs typeface="Lato"/>
              </a:rPr>
              <a:t> (listings, auth) first proved more valuable than auxiliary ideas.</a:t>
            </a:r>
          </a:p>
          <a:p>
            <a:r>
              <a:rPr lang="en-US" sz="1200" dirty="0">
                <a:latin typeface="Lato"/>
                <a:ea typeface="Lato"/>
                <a:cs typeface="Lato"/>
              </a:rPr>
              <a:t>Switching from SQL to SQLite3 accelerated deployment, underscoring the need for flexibility.</a:t>
            </a:r>
          </a:p>
          <a:p>
            <a:pPr marL="0" indent="0">
              <a:buNone/>
            </a:pPr>
            <a:r>
              <a:rPr lang="en-US" sz="1200" b="1" dirty="0">
                <a:latin typeface="Lato"/>
                <a:ea typeface="Lato"/>
                <a:cs typeface="Lato"/>
              </a:rPr>
              <a:t>Personal Growth</a:t>
            </a:r>
            <a:endParaRPr lang="en-US" sz="1200" dirty="0">
              <a:latin typeface="Lato"/>
              <a:ea typeface="Lato"/>
              <a:cs typeface="Lato"/>
            </a:endParaRPr>
          </a:p>
          <a:p>
            <a:r>
              <a:rPr lang="en-US" sz="1200" dirty="0">
                <a:latin typeface="Lato"/>
                <a:ea typeface="Lato"/>
                <a:cs typeface="Lato"/>
              </a:rPr>
              <a:t>Breaking tasks into sections (e.g., "authentication before listings") kept progress steady.</a:t>
            </a:r>
          </a:p>
          <a:p>
            <a:r>
              <a:rPr lang="en-US" sz="1200" dirty="0">
                <a:latin typeface="Lato"/>
                <a:ea typeface="Lato"/>
                <a:cs typeface="Lato"/>
              </a:rPr>
              <a:t>Learning to pivot from failed features (e.g., messaging) to polish essential functionality.</a:t>
            </a:r>
          </a:p>
          <a:p>
            <a:endParaRPr lang="en-US" sz="900">
              <a:latin typeface="Lato"/>
              <a:ea typeface="Lato"/>
              <a:cs typeface="Lato"/>
            </a:endParaRPr>
          </a:p>
        </p:txBody>
      </p:sp>
      <p:sp>
        <p:nvSpPr>
          <p:cNvPr id="28" name="Rectangle 27">
            <a:extLst>
              <a:ext uri="{FF2B5EF4-FFF2-40B4-BE49-F238E27FC236}">
                <a16:creationId xmlns:a16="http://schemas.microsoft.com/office/drawing/2014/main" id="{E042CD37-C859-44CD-853E-5A3427DDB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70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58256" y="-358254"/>
            <a:ext cx="6858000" cy="7574507"/>
          </a:xfrm>
          <a:prstGeom prst="rect">
            <a:avLst/>
          </a:prstGeom>
          <a:ln>
            <a:noFill/>
          </a:ln>
          <a:effectLst>
            <a:outerShdw blurRad="457200" dist="63500" sx="99000" sy="99000" algn="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373F6-28F8-D9AB-D3C8-703580F4E4EB}"/>
              </a:ext>
            </a:extLst>
          </p:cNvPr>
          <p:cNvSpPr>
            <a:spLocks noGrp="1"/>
          </p:cNvSpPr>
          <p:nvPr>
            <p:ph type="title"/>
          </p:nvPr>
        </p:nvSpPr>
        <p:spPr>
          <a:xfrm>
            <a:off x="523845" y="5546162"/>
            <a:ext cx="6661702" cy="953611"/>
          </a:xfrm>
        </p:spPr>
        <p:txBody>
          <a:bodyPr anchor="ctr">
            <a:normAutofit/>
          </a:bodyPr>
          <a:lstStyle/>
          <a:p>
            <a:r>
              <a:rPr lang="en-US" sz="4000"/>
              <a:t>Challenges</a:t>
            </a:r>
          </a:p>
        </p:txBody>
      </p:sp>
      <p:pic>
        <p:nvPicPr>
          <p:cNvPr id="4" name="Picture 3" descr="A screenshot of a document&#10;&#10;AI-generated content may be incorrect.">
            <a:extLst>
              <a:ext uri="{FF2B5EF4-FFF2-40B4-BE49-F238E27FC236}">
                <a16:creationId xmlns:a16="http://schemas.microsoft.com/office/drawing/2014/main" id="{AEA88802-1C7A-059C-2962-F8A4D358EBBD}"/>
              </a:ext>
            </a:extLst>
          </p:cNvPr>
          <p:cNvPicPr>
            <a:picLocks noChangeAspect="1"/>
          </p:cNvPicPr>
          <p:nvPr/>
        </p:nvPicPr>
        <p:blipFill>
          <a:blip r:embed="rId2"/>
          <a:srcRect l="1314" t="53" r="-1460" b="43885"/>
          <a:stretch/>
        </p:blipFill>
        <p:spPr>
          <a:xfrm>
            <a:off x="20" y="-1"/>
            <a:ext cx="7585630" cy="5162922"/>
          </a:xfrm>
          <a:prstGeom prst="rect">
            <a:avLst/>
          </a:prstGeom>
        </p:spPr>
      </p:pic>
      <p:sp>
        <p:nvSpPr>
          <p:cNvPr id="3" name="Content Placeholder 2">
            <a:extLst>
              <a:ext uri="{FF2B5EF4-FFF2-40B4-BE49-F238E27FC236}">
                <a16:creationId xmlns:a16="http://schemas.microsoft.com/office/drawing/2014/main" id="{15FB3E6C-E529-BB87-BE66-2513B49C83F4}"/>
              </a:ext>
            </a:extLst>
          </p:cNvPr>
          <p:cNvSpPr>
            <a:spLocks noGrp="1"/>
          </p:cNvSpPr>
          <p:nvPr>
            <p:ph idx="1"/>
          </p:nvPr>
        </p:nvSpPr>
        <p:spPr>
          <a:xfrm>
            <a:off x="7958994" y="71270"/>
            <a:ext cx="3895479" cy="6718451"/>
          </a:xfrm>
        </p:spPr>
        <p:txBody>
          <a:bodyPr vert="horz" lIns="91440" tIns="45720" rIns="91440" bIns="45720" rtlCol="0" anchor="ctr">
            <a:noAutofit/>
          </a:bodyPr>
          <a:lstStyle/>
          <a:p>
            <a:pPr marL="0" indent="0">
              <a:buNone/>
            </a:pPr>
            <a:endParaRPr lang="en-US" sz="1600" dirty="0"/>
          </a:p>
          <a:p>
            <a:r>
              <a:rPr lang="en-US" sz="1600" b="1" dirty="0" err="1">
                <a:latin typeface="Lato"/>
                <a:ea typeface="Lato"/>
                <a:cs typeface="Lato"/>
              </a:rPr>
              <a:t>Replit</a:t>
            </a:r>
            <a:r>
              <a:rPr lang="en-US" sz="1600" b="1" dirty="0">
                <a:latin typeface="Lato"/>
                <a:ea typeface="Lato"/>
                <a:cs typeface="Lato"/>
              </a:rPr>
              <a:t> Limitations:</a:t>
            </a:r>
            <a:r>
              <a:rPr lang="en-US" sz="1600" dirty="0">
                <a:latin typeface="Lato"/>
                <a:ea typeface="Lato"/>
                <a:cs typeface="Lato"/>
              </a:rPr>
              <a:t> Collaboration was tricky—Git helped but merge conflicts slowed progress.</a:t>
            </a:r>
          </a:p>
          <a:p>
            <a:r>
              <a:rPr lang="en-US" sz="1600" b="1" dirty="0">
                <a:latin typeface="Lato"/>
                <a:ea typeface="Lato"/>
                <a:cs typeface="Lato"/>
              </a:rPr>
              <a:t>API Pitfalls:</a:t>
            </a:r>
            <a:r>
              <a:rPr lang="en-US" sz="1600" dirty="0">
                <a:latin typeface="Lato"/>
                <a:ea typeface="Lato"/>
                <a:cs typeface="Lato"/>
              </a:rPr>
              <a:t> Learned to validate external API responses (NHTSA sometimes returned null data).</a:t>
            </a:r>
          </a:p>
          <a:p>
            <a:r>
              <a:rPr lang="en-US" sz="1600" b="1" dirty="0">
                <a:latin typeface="Lato"/>
                <a:ea typeface="Lato"/>
                <a:cs typeface="Lato"/>
              </a:rPr>
              <a:t>Google </a:t>
            </a:r>
            <a:r>
              <a:rPr lang="en-US" sz="1600" b="1" dirty="0" err="1">
                <a:latin typeface="Lato"/>
                <a:ea typeface="Lato"/>
                <a:cs typeface="Lato"/>
              </a:rPr>
              <a:t>AuthO</a:t>
            </a:r>
            <a:r>
              <a:rPr lang="en-US" sz="1600" b="1" dirty="0">
                <a:latin typeface="Lato"/>
                <a:ea typeface="Lato"/>
                <a:cs typeface="Lato"/>
              </a:rPr>
              <a:t>: </a:t>
            </a:r>
            <a:r>
              <a:rPr lang="en-US" sz="1600" dirty="0">
                <a:latin typeface="Lato"/>
                <a:ea typeface="Lato"/>
                <a:cs typeface="Lato"/>
              </a:rPr>
              <a:t>Though it is fully functional, it currently requires an addition of user URIs within Google Cloud to be functional for everyone. Future remediations, and if we post our site to the public, we will switch to domain for the </a:t>
            </a:r>
            <a:r>
              <a:rPr lang="en-US" sz="1600" dirty="0" err="1">
                <a:latin typeface="Lato"/>
                <a:ea typeface="Lato"/>
                <a:cs typeface="Lato"/>
              </a:rPr>
              <a:t>AuthO</a:t>
            </a:r>
            <a:r>
              <a:rPr lang="en-US" sz="1600" dirty="0">
                <a:latin typeface="Lato"/>
                <a:ea typeface="Lato"/>
                <a:cs typeface="Lato"/>
              </a:rPr>
              <a:t> to work for anyone, regardless if they have an authorized URI.</a:t>
            </a:r>
          </a:p>
          <a:p>
            <a:r>
              <a:rPr lang="en-US" sz="1600" b="1" dirty="0">
                <a:latin typeface="Lato"/>
                <a:ea typeface="Lato"/>
                <a:cs typeface="Lato"/>
              </a:rPr>
              <a:t>Database Trade-offs: </a:t>
            </a:r>
            <a:r>
              <a:rPr lang="en-US" sz="1600" dirty="0">
                <a:latin typeface="Lato"/>
                <a:ea typeface="Lato"/>
                <a:cs typeface="Lato"/>
              </a:rPr>
              <a:t>SQLite3 was easier to deploy but lacked advanced SQL features.</a:t>
            </a:r>
          </a:p>
          <a:p>
            <a:r>
              <a:rPr lang="en-US" sz="1600" b="1" dirty="0">
                <a:latin typeface="Lato"/>
                <a:ea typeface="Lato"/>
                <a:cs typeface="Lato"/>
              </a:rPr>
              <a:t>Git Collaboration:</a:t>
            </a:r>
            <a:r>
              <a:rPr lang="en-US" sz="1600" dirty="0">
                <a:latin typeface="Lato"/>
                <a:ea typeface="Lato"/>
                <a:cs typeface="Lato"/>
              </a:rPr>
              <a:t> Managing branches/merges was harder than expected (e.g., overwriting fixes).</a:t>
            </a:r>
          </a:p>
          <a:p>
            <a:r>
              <a:rPr lang="en-US" sz="1600" b="1" dirty="0">
                <a:latin typeface="Lato"/>
                <a:ea typeface="Lato"/>
                <a:cs typeface="Lato"/>
              </a:rPr>
              <a:t>Scope Creep:</a:t>
            </a:r>
            <a:r>
              <a:rPr lang="en-US" sz="1600" dirty="0">
                <a:latin typeface="Lato"/>
                <a:ea typeface="Lato"/>
                <a:cs typeface="Lato"/>
              </a:rPr>
              <a:t> "Car of the Day" seemed simple but derailed priorities—better to prototype first.</a:t>
            </a:r>
          </a:p>
          <a:p>
            <a:endParaRPr lang="en-US" sz="1300">
              <a:latin typeface="Lato"/>
              <a:ea typeface="Lato"/>
              <a:cs typeface="Lato"/>
            </a:endParaRPr>
          </a:p>
          <a:p>
            <a:endParaRPr lang="en-US" sz="1300"/>
          </a:p>
        </p:txBody>
      </p:sp>
    </p:spTree>
    <p:extLst>
      <p:ext uri="{BB962C8B-B14F-4D97-AF65-F5344CB8AC3E}">
        <p14:creationId xmlns:p14="http://schemas.microsoft.com/office/powerpoint/2010/main" val="178974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39" name="Rectangle 38">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06EB98-1D21-C51E-CC75-BB4BDD5B18F8}"/>
              </a:ext>
            </a:extLst>
          </p:cNvPr>
          <p:cNvSpPr>
            <a:spLocks noGrp="1"/>
          </p:cNvSpPr>
          <p:nvPr>
            <p:ph type="title"/>
          </p:nvPr>
        </p:nvSpPr>
        <p:spPr>
          <a:xfrm>
            <a:off x="6816432" y="762001"/>
            <a:ext cx="4554680" cy="1708243"/>
          </a:xfrm>
        </p:spPr>
        <p:txBody>
          <a:bodyPr anchor="ctr">
            <a:normAutofit/>
          </a:bodyPr>
          <a:lstStyle/>
          <a:p>
            <a:r>
              <a:rPr lang="en-US" sz="4000"/>
              <a:t>Future Remediations</a:t>
            </a:r>
          </a:p>
        </p:txBody>
      </p:sp>
      <p:pic>
        <p:nvPicPr>
          <p:cNvPr id="4" name="Picture 3" descr="A screenshot of a computer&#10;&#10;AI-generated content may be incorrect.">
            <a:extLst>
              <a:ext uri="{FF2B5EF4-FFF2-40B4-BE49-F238E27FC236}">
                <a16:creationId xmlns:a16="http://schemas.microsoft.com/office/drawing/2014/main" id="{D862BA63-33FE-DCB1-DE23-0666DEFC3C26}"/>
              </a:ext>
            </a:extLst>
          </p:cNvPr>
          <p:cNvPicPr>
            <a:picLocks noChangeAspect="1"/>
          </p:cNvPicPr>
          <p:nvPr/>
        </p:nvPicPr>
        <p:blipFill>
          <a:blip r:embed="rId2"/>
          <a:srcRect l="965" r="13703" b="1"/>
          <a:stretch/>
        </p:blipFill>
        <p:spPr>
          <a:xfrm>
            <a:off x="761367" y="2151838"/>
            <a:ext cx="4541003" cy="2554327"/>
          </a:xfrm>
          <a:prstGeom prst="rect">
            <a:avLst/>
          </a:prstGeom>
        </p:spPr>
      </p:pic>
      <p:sp>
        <p:nvSpPr>
          <p:cNvPr id="3" name="Content Placeholder 2">
            <a:extLst>
              <a:ext uri="{FF2B5EF4-FFF2-40B4-BE49-F238E27FC236}">
                <a16:creationId xmlns:a16="http://schemas.microsoft.com/office/drawing/2014/main" id="{349D9983-9B5C-331A-233B-67926F5A76A5}"/>
              </a:ext>
            </a:extLst>
          </p:cNvPr>
          <p:cNvSpPr>
            <a:spLocks noGrp="1"/>
          </p:cNvSpPr>
          <p:nvPr>
            <p:ph idx="1"/>
          </p:nvPr>
        </p:nvSpPr>
        <p:spPr>
          <a:xfrm>
            <a:off x="6396781" y="2149984"/>
            <a:ext cx="5393984" cy="4487661"/>
          </a:xfrm>
        </p:spPr>
        <p:txBody>
          <a:bodyPr vert="horz" lIns="91440" tIns="45720" rIns="91440" bIns="45720" rtlCol="0" anchor="ctr">
            <a:noAutofit/>
          </a:bodyPr>
          <a:lstStyle/>
          <a:p>
            <a:r>
              <a:rPr lang="en-US" sz="1600" dirty="0">
                <a:latin typeface="Lato"/>
                <a:ea typeface="Lato"/>
                <a:cs typeface="Lato"/>
              </a:rPr>
              <a:t>Messaging System</a:t>
            </a:r>
          </a:p>
          <a:p>
            <a:r>
              <a:rPr lang="en-US" sz="1600" dirty="0">
                <a:latin typeface="Lato"/>
                <a:ea typeface="Lato"/>
                <a:cs typeface="Lato"/>
              </a:rPr>
              <a:t>Switch </a:t>
            </a:r>
            <a:r>
              <a:rPr lang="en-US" sz="1600" dirty="0" err="1">
                <a:latin typeface="Lato"/>
                <a:ea typeface="Lato"/>
                <a:cs typeface="Lato"/>
              </a:rPr>
              <a:t>AuthO</a:t>
            </a:r>
            <a:r>
              <a:rPr lang="en-US" sz="1600" dirty="0">
                <a:latin typeface="Lato"/>
                <a:ea typeface="Lato"/>
                <a:cs typeface="Lato"/>
              </a:rPr>
              <a:t> to </a:t>
            </a:r>
            <a:r>
              <a:rPr lang="en-US" sz="1600" dirty="0" err="1">
                <a:latin typeface="Lato"/>
                <a:ea typeface="Lato"/>
                <a:cs typeface="Lato"/>
              </a:rPr>
              <a:t>doamin</a:t>
            </a:r>
            <a:r>
              <a:rPr lang="en-US" sz="1600" dirty="0">
                <a:latin typeface="Lato"/>
                <a:ea typeface="Lato"/>
                <a:cs typeface="Lato"/>
              </a:rPr>
              <a:t> not URI based</a:t>
            </a:r>
          </a:p>
          <a:p>
            <a:r>
              <a:rPr lang="en-US" sz="1600" dirty="0">
                <a:latin typeface="Lato"/>
                <a:ea typeface="Lato"/>
                <a:cs typeface="Lato"/>
              </a:rPr>
              <a:t>Implement real-time chats to enable buyer-seller negotiations.</a:t>
            </a:r>
          </a:p>
          <a:p>
            <a:r>
              <a:rPr lang="en-US" sz="1600" dirty="0">
                <a:latin typeface="Lato"/>
                <a:ea typeface="Lato"/>
                <a:cs typeface="Lato"/>
              </a:rPr>
              <a:t>UI/UX Refinements</a:t>
            </a:r>
          </a:p>
          <a:p>
            <a:r>
              <a:rPr lang="en-US" sz="1600" dirty="0">
                <a:latin typeface="Lato"/>
                <a:ea typeface="Lato"/>
                <a:cs typeface="Lato"/>
              </a:rPr>
              <a:t>Enhance CSS/styles for visual appeal (e.g., card hover effects, mobile responsiveness).</a:t>
            </a:r>
          </a:p>
          <a:p>
            <a:r>
              <a:rPr lang="en-US" sz="1600" dirty="0">
                <a:latin typeface="Lato"/>
                <a:ea typeface="Lato"/>
                <a:cs typeface="Lato"/>
              </a:rPr>
              <a:t>Add interactive elements (e.g., mod galleries, comparison tools).</a:t>
            </a:r>
          </a:p>
          <a:p>
            <a:r>
              <a:rPr lang="en-US" sz="1600" dirty="0">
                <a:latin typeface="Lato"/>
                <a:ea typeface="Lato"/>
                <a:cs typeface="Lato"/>
              </a:rPr>
              <a:t>Scalability Upgrades</a:t>
            </a:r>
          </a:p>
          <a:p>
            <a:r>
              <a:rPr lang="en-US" sz="1600" dirty="0">
                <a:latin typeface="Lato"/>
                <a:ea typeface="Lato"/>
                <a:cs typeface="Lato"/>
              </a:rPr>
              <a:t>Migrate to PostgreSQL for larger datasets.</a:t>
            </a:r>
          </a:p>
          <a:p>
            <a:r>
              <a:rPr lang="en-US" sz="1600" dirty="0">
                <a:latin typeface="Lato"/>
                <a:ea typeface="Lato"/>
                <a:cs typeface="Lato"/>
              </a:rPr>
              <a:t>Community Features</a:t>
            </a:r>
          </a:p>
          <a:p>
            <a:r>
              <a:rPr lang="en-US" sz="1600" dirty="0">
                <a:latin typeface="Lato"/>
                <a:ea typeface="Lato"/>
                <a:cs typeface="Lato"/>
              </a:rPr>
              <a:t>User reviews/ratings for sellers.</a:t>
            </a:r>
          </a:p>
          <a:p>
            <a:r>
              <a:rPr lang="en-US" sz="1600" dirty="0">
                <a:latin typeface="Lato"/>
                <a:ea typeface="Lato"/>
                <a:cs typeface="Lato"/>
              </a:rPr>
              <a:t>A "Build Threads" section to showcase modification progress.</a:t>
            </a:r>
          </a:p>
          <a:p>
            <a:pPr marL="0" indent="0">
              <a:buNone/>
            </a:pPr>
            <a:endParaRPr lang="en-US" sz="1300"/>
          </a:p>
        </p:txBody>
      </p:sp>
    </p:spTree>
    <p:extLst>
      <p:ext uri="{BB962C8B-B14F-4D97-AF65-F5344CB8AC3E}">
        <p14:creationId xmlns:p14="http://schemas.microsoft.com/office/powerpoint/2010/main" val="3983407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Modded Motor Market</vt:lpstr>
      <vt:lpstr>Team Members and Roles</vt:lpstr>
      <vt:lpstr>What is our Project?</vt:lpstr>
      <vt:lpstr>Why Did We Choose This?</vt:lpstr>
      <vt:lpstr>Software used</vt:lpstr>
      <vt:lpstr>Our Initial Goals VS. Results</vt:lpstr>
      <vt:lpstr>How We Worked Through It</vt:lpstr>
      <vt:lpstr>Challenges</vt:lpstr>
      <vt:lpstr>Future Remediations</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536</cp:revision>
  <dcterms:created xsi:type="dcterms:W3CDTF">2025-04-06T02:45:10Z</dcterms:created>
  <dcterms:modified xsi:type="dcterms:W3CDTF">2025-04-11T01:17:28Z</dcterms:modified>
</cp:coreProperties>
</file>